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sldRg st="1" end="13"/>
  </p:showPr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3C353B04-5F12-42F4-8CD6-D31E41DF034F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07/06/2022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43EB980D-DF67-4F72-A592-74CC317FA55D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0B8E0B6C-8DA0-4640-A1E7-BF0724F0BD45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07/06/2022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8B22A4F7-D311-4523-B3C5-23FA807A5C43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3640" y="404640"/>
            <a:ext cx="7772040" cy="14695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fr-FR" sz="8800" spc="-1" strike="noStrike">
                <a:solidFill>
                  <a:srgbClr val="000000"/>
                </a:solidFill>
                <a:latin typeface="Calibri"/>
              </a:rPr>
              <a:t>EL ESPAÑOL</a:t>
            </a:r>
            <a:endParaRPr b="0" lang="fr-FR" sz="8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Image 4" descr="hablo espanol.jpeg"/>
          <p:cNvPicPr/>
          <p:nvPr/>
        </p:nvPicPr>
        <p:blipFill>
          <a:blip r:embed="rId1"/>
          <a:stretch/>
        </p:blipFill>
        <p:spPr>
          <a:xfrm>
            <a:off x="683640" y="1989000"/>
            <a:ext cx="4364640" cy="4364640"/>
          </a:xfrm>
          <a:prstGeom prst="rect">
            <a:avLst/>
          </a:prstGeom>
          <a:ln w="0">
            <a:noFill/>
          </a:ln>
        </p:spPr>
      </p:pic>
      <p:pic>
        <p:nvPicPr>
          <p:cNvPr id="84" name="Image 5" descr="y tu.png"/>
          <p:cNvPicPr/>
          <p:nvPr/>
        </p:nvPicPr>
        <p:blipFill>
          <a:blip r:embed="rId2"/>
          <a:stretch/>
        </p:blipFill>
        <p:spPr>
          <a:xfrm>
            <a:off x="5368680" y="2637000"/>
            <a:ext cx="3098520" cy="1882440"/>
          </a:xfrm>
          <a:prstGeom prst="rect">
            <a:avLst/>
          </a:prstGeom>
          <a:ln w="0">
            <a:noFill/>
          </a:ln>
        </p:spPr>
      </p:pic>
      <p:pic>
        <p:nvPicPr>
          <p:cNvPr id="85" name="musique traditionnelle cubaine sans parole qui bouge salsa.mp3" descr=""/>
          <p:cNvPicPr/>
          <p:nvPr/>
        </p:nvPicPr>
        <p:blipFill>
          <a:blip r:embed="rId3"/>
          <a:stretch/>
        </p:blipFill>
        <p:spPr>
          <a:xfrm>
            <a:off x="8604360" y="332640"/>
            <a:ext cx="304560" cy="304560"/>
          </a:xfrm>
          <a:prstGeom prst="rect">
            <a:avLst/>
          </a:prstGeom>
          <a:ln w="0">
            <a:noFill/>
          </a:ln>
        </p:spPr>
      </p:pic>
    </p:spTree>
  </p:cSld>
  <p:transition advTm="10000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D’autres traditions …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Espace réservé du contenu 3" descr="Alebrijes_in_Oaxaca,_Mexico_2009.jpg"/>
          <p:cNvPicPr/>
          <p:nvPr/>
        </p:nvPicPr>
        <p:blipFill>
          <a:blip r:embed="rId1"/>
          <a:stretch/>
        </p:blipFill>
        <p:spPr>
          <a:xfrm rot="20645400">
            <a:off x="-144720" y="1434960"/>
            <a:ext cx="3182760" cy="280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2" name="Image 4" descr="181027193219-desfile-dia-de-muertos-mexico-millones-tradicion-catrinas-plkg-belen-zapata-00012904-full-169.jpg"/>
          <p:cNvPicPr/>
          <p:nvPr/>
        </p:nvPicPr>
        <p:blipFill>
          <a:blip r:embed="rId2"/>
          <a:stretch/>
        </p:blipFill>
        <p:spPr>
          <a:xfrm>
            <a:off x="3492000" y="1124640"/>
            <a:ext cx="5120280" cy="28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3" name="Image 5" descr="magos_822450_manual.jpg"/>
          <p:cNvPicPr/>
          <p:nvPr/>
        </p:nvPicPr>
        <p:blipFill>
          <a:blip r:embed="rId3"/>
          <a:stretch/>
        </p:blipFill>
        <p:spPr>
          <a:xfrm>
            <a:off x="5148000" y="4221000"/>
            <a:ext cx="3419640" cy="2278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4" name="Image 7" descr="fallas-festival-699638881-59e942deaf5d3a001039704b.jpg"/>
          <p:cNvPicPr/>
          <p:nvPr/>
        </p:nvPicPr>
        <p:blipFill>
          <a:blip r:embed="rId4"/>
          <a:stretch/>
        </p:blipFill>
        <p:spPr>
          <a:xfrm>
            <a:off x="1259640" y="4149000"/>
            <a:ext cx="3598920" cy="2399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advTm="10000">
    <p:wipe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Et tant d’autres richesses…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Espace réservé du contenu 5" descr="argentins.jpg"/>
          <p:cNvPicPr/>
          <p:nvPr/>
        </p:nvPicPr>
        <p:blipFill>
          <a:blip r:embed="rId1"/>
          <a:stretch/>
        </p:blipFill>
        <p:spPr>
          <a:xfrm>
            <a:off x="5945040" y="4293000"/>
            <a:ext cx="3198600" cy="1800000"/>
          </a:xfrm>
          <a:prstGeom prst="rect">
            <a:avLst/>
          </a:prstGeom>
          <a:ln w="0">
            <a:noFill/>
          </a:ln>
        </p:spPr>
      </p:pic>
      <p:pic>
        <p:nvPicPr>
          <p:cNvPr id="117" name="Image 6" descr="Fernando-Botero-The-Orchestra.jpg"/>
          <p:cNvPicPr/>
          <p:nvPr/>
        </p:nvPicPr>
        <p:blipFill>
          <a:blip r:embed="rId2"/>
          <a:stretch/>
        </p:blipFill>
        <p:spPr>
          <a:xfrm>
            <a:off x="3348000" y="3717000"/>
            <a:ext cx="2322720" cy="296856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18" name="Image 7" descr="mis_abuelos_mi_padre_y_yo.png"/>
          <p:cNvPicPr/>
          <p:nvPr/>
        </p:nvPicPr>
        <p:blipFill>
          <a:blip r:embed="rId3"/>
          <a:stretch/>
        </p:blipFill>
        <p:spPr>
          <a:xfrm>
            <a:off x="323640" y="3717000"/>
            <a:ext cx="2700000" cy="242064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19" name="Image 8" descr="Rouge-grand-ourlets-moderne-ensemble-de-danse-flamenco-noir-salle-de-bal-d-codeur-jupe-Tango.jpg"/>
          <p:cNvPicPr/>
          <p:nvPr/>
        </p:nvPicPr>
        <p:blipFill>
          <a:blip r:embed="rId4"/>
          <a:stretch/>
        </p:blipFill>
        <p:spPr>
          <a:xfrm>
            <a:off x="395640" y="1412640"/>
            <a:ext cx="1988640" cy="1988640"/>
          </a:xfrm>
          <a:prstGeom prst="rect">
            <a:avLst/>
          </a:prstGeom>
          <a:ln w="0">
            <a:noFill/>
          </a:ln>
        </p:spPr>
      </p:pic>
      <p:pic>
        <p:nvPicPr>
          <p:cNvPr id="120" name="Image 9" descr="pablo-picasso-guernica.jpg"/>
          <p:cNvPicPr/>
          <p:nvPr/>
        </p:nvPicPr>
        <p:blipFill>
          <a:blip r:embed="rId5"/>
          <a:stretch/>
        </p:blipFill>
        <p:spPr>
          <a:xfrm>
            <a:off x="2771640" y="1484640"/>
            <a:ext cx="3584160" cy="201600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21" name="Image 10" descr="castellers-costa-daurada.jpg"/>
          <p:cNvPicPr/>
          <p:nvPr/>
        </p:nvPicPr>
        <p:blipFill>
          <a:blip r:embed="rId6"/>
          <a:stretch/>
        </p:blipFill>
        <p:spPr>
          <a:xfrm>
            <a:off x="6546240" y="1484640"/>
            <a:ext cx="2376000" cy="2376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5" descr="muchas gracias.png"/>
          <p:cNvPicPr/>
          <p:nvPr/>
        </p:nvPicPr>
        <p:blipFill>
          <a:blip r:embed="rId1"/>
          <a:stretch/>
        </p:blipFill>
        <p:spPr>
          <a:xfrm>
            <a:off x="1259640" y="1412640"/>
            <a:ext cx="6696360" cy="4347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mage 1"/>
          <p:cNvSpPr/>
          <p:nvPr/>
        </p:nvSpPr>
        <p:spPr>
          <a:xfrm rot="20425800">
            <a:off x="1182240" y="3573000"/>
            <a:ext cx="7961040" cy="22388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4" name="Image 3" descr="mafalda-1kzny12.jpg"/>
          <p:cNvPicPr/>
          <p:nvPr/>
        </p:nvPicPr>
        <p:blipFill>
          <a:blip r:embed="rId2"/>
          <a:stretch/>
        </p:blipFill>
        <p:spPr>
          <a:xfrm>
            <a:off x="611640" y="188640"/>
            <a:ext cx="3831480" cy="2736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advTm="10000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rgbClr val="000000"/>
                </a:solidFill>
                <a:latin typeface="Calibri"/>
              </a:rPr>
              <a:t>Une langue parlée dans plus de 21 pays !!!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Espace réservé du contenu 3" descr="paises hispanohabl.jpg"/>
          <p:cNvPicPr/>
          <p:nvPr/>
        </p:nvPicPr>
        <p:blipFill>
          <a:blip r:embed="rId1"/>
          <a:stretch/>
        </p:blipFill>
        <p:spPr>
          <a:xfrm>
            <a:off x="827640" y="908640"/>
            <a:ext cx="7738920" cy="5537880"/>
          </a:xfrm>
          <a:prstGeom prst="rect">
            <a:avLst/>
          </a:prstGeom>
          <a:ln w="0">
            <a:noFill/>
          </a:ln>
        </p:spPr>
      </p:pic>
    </p:spTree>
  </p:cSld>
  <p:transition advTm="10000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924000" y="274680"/>
            <a:ext cx="4762440" cy="5530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En Europe bien sûr mais aussi…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En Amérique Latine et en Afrique.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C’est la 2</a:t>
            </a:r>
            <a:r>
              <a:rPr b="0" lang="fr-FR" sz="44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 langue maternelle la plus parlée au monde !!!</a:t>
            </a:r>
            <a:br/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Espace réservé du contenu 3" descr="banderas.JPG"/>
          <p:cNvPicPr/>
          <p:nvPr/>
        </p:nvPicPr>
        <p:blipFill>
          <a:blip r:embed="rId1"/>
          <a:stretch/>
        </p:blipFill>
        <p:spPr>
          <a:xfrm>
            <a:off x="395640" y="335520"/>
            <a:ext cx="3168000" cy="6209640"/>
          </a:xfrm>
          <a:prstGeom prst="rect">
            <a:avLst/>
          </a:prstGeom>
          <a:ln w="0">
            <a:noFill/>
          </a:ln>
        </p:spPr>
      </p:pic>
    </p:spTree>
  </p:cSld>
  <p:transition advTm="10000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Et oui!!!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Image 6" descr="DIA-Langues.jpg"/>
          <p:cNvPicPr/>
          <p:nvPr/>
        </p:nvPicPr>
        <p:blipFill>
          <a:blip r:embed="rId1"/>
          <a:stretch/>
        </p:blipFill>
        <p:spPr>
          <a:xfrm>
            <a:off x="611640" y="1124640"/>
            <a:ext cx="7972920" cy="4752000"/>
          </a:xfrm>
          <a:prstGeom prst="rect">
            <a:avLst/>
          </a:prstGeom>
          <a:ln cap="sq" w="190500">
            <a:solidFill>
              <a:srgbClr val="c8c6bd"/>
            </a:solidFill>
            <a:miter/>
          </a:ln>
          <a:effectLst>
            <a:outerShdw algn="bl" blurRad="25416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ransition advTm="10000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3" descr="latinoamerica-mano.jpg"/>
          <p:cNvPicPr/>
          <p:nvPr/>
        </p:nvPicPr>
        <p:blipFill>
          <a:blip r:embed="rId1"/>
          <a:stretch/>
        </p:blipFill>
        <p:spPr>
          <a:xfrm>
            <a:off x="4572000" y="3645000"/>
            <a:ext cx="4295520" cy="2857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Et 577 millions de personnes de par le monde parlent cette langue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67640" y="4221000"/>
            <a:ext cx="3898440" cy="172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fr-FR" sz="4800" spc="-1" strike="noStrike">
                <a:solidFill>
                  <a:srgbClr val="000000"/>
                </a:solidFill>
                <a:latin typeface="Calibri"/>
              </a:rPr>
              <a:t>Les 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fr-FR" sz="4800" spc="-1" strike="noStrike">
                <a:solidFill>
                  <a:srgbClr val="000000"/>
                </a:solidFill>
                <a:latin typeface="Calibri"/>
              </a:rPr>
              <a:t>rejoindras-tu ?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Image 7" descr="espace-du-mouvement-creatif_yolande-bertrand_roanne.jpg"/>
          <p:cNvPicPr/>
          <p:nvPr/>
        </p:nvPicPr>
        <p:blipFill>
          <a:blip r:embed="rId2"/>
          <a:stretch/>
        </p:blipFill>
        <p:spPr>
          <a:xfrm>
            <a:off x="251640" y="2205000"/>
            <a:ext cx="4444200" cy="172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Que faisons-nous en cours d’espagnol?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Nous apprenons à communiquer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 comprendre la langue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 écrire, à parler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Image 4" descr="communiquer.jpg"/>
          <p:cNvPicPr/>
          <p:nvPr/>
        </p:nvPicPr>
        <p:blipFill>
          <a:blip r:embed="rId1"/>
          <a:stretch/>
        </p:blipFill>
        <p:spPr>
          <a:xfrm>
            <a:off x="827640" y="3429000"/>
            <a:ext cx="7455600" cy="2664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64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Nous pouvons discuter avec des jeunes d’autres pays parlant espagnol et étudiant le français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Espace réservé du contenu 3" descr="coq.jpg"/>
          <p:cNvPicPr/>
          <p:nvPr/>
        </p:nvPicPr>
        <p:blipFill>
          <a:blip r:embed="rId1"/>
          <a:stretch/>
        </p:blipFill>
        <p:spPr>
          <a:xfrm>
            <a:off x="2195640" y="2071800"/>
            <a:ext cx="4297680" cy="4513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Mais nous découvrons aussi d’autres cultures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Image 5" descr="peru-2774925_960_720-822x548.jpg"/>
          <p:cNvPicPr/>
          <p:nvPr/>
        </p:nvPicPr>
        <p:blipFill>
          <a:blip r:embed="rId1"/>
          <a:stretch/>
        </p:blipFill>
        <p:spPr>
          <a:xfrm>
            <a:off x="323640" y="1628640"/>
            <a:ext cx="4346640" cy="289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3" name="Espace réservé du contenu 8" descr="amerique-latine-02.jpg"/>
          <p:cNvPicPr/>
          <p:nvPr/>
        </p:nvPicPr>
        <p:blipFill>
          <a:blip r:embed="rId2"/>
          <a:stretch/>
        </p:blipFill>
        <p:spPr>
          <a:xfrm rot="21196200">
            <a:off x="179280" y="5013000"/>
            <a:ext cx="4646880" cy="1453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4" name="Image 9" descr="PA1_atacama-et-nordouest-argentin.jpg"/>
          <p:cNvPicPr/>
          <p:nvPr/>
        </p:nvPicPr>
        <p:blipFill>
          <a:blip r:embed="rId3"/>
          <a:stretch/>
        </p:blipFill>
        <p:spPr>
          <a:xfrm rot="274200">
            <a:off x="5368320" y="4140000"/>
            <a:ext cx="3476520" cy="2057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5" name="Image 15" descr="titicaca.jpg"/>
          <p:cNvPicPr/>
          <p:nvPr/>
        </p:nvPicPr>
        <p:blipFill>
          <a:blip r:embed="rId4"/>
          <a:stretch/>
        </p:blipFill>
        <p:spPr>
          <a:xfrm rot="726000">
            <a:off x="4636440" y="1919880"/>
            <a:ext cx="4355640" cy="1905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D’autres spécialités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Espace réservé du contenu 3" descr="aspic-cocina-mexicana-tradicional.jpg"/>
          <p:cNvPicPr/>
          <p:nvPr/>
        </p:nvPicPr>
        <p:blipFill>
          <a:blip r:embed="rId1"/>
          <a:stretch/>
        </p:blipFill>
        <p:spPr>
          <a:xfrm>
            <a:off x="3204000" y="3573000"/>
            <a:ext cx="3918600" cy="2840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8" name="Image 4"/>
          <p:cNvSpPr/>
          <p:nvPr/>
        </p:nvSpPr>
        <p:spPr>
          <a:xfrm rot="21058800">
            <a:off x="482760" y="1671840"/>
            <a:ext cx="3482280" cy="2306880"/>
          </a:xfrm>
          <a:prstGeom prst="ellipse">
            <a:avLst/>
          </a:prstGeom>
          <a:blipFill rotWithShape="0">
            <a:blip r:embed="rId2"/>
            <a:srcRect/>
            <a:stretch/>
          </a:blipFill>
          <a:ln cap="rnd" w="63500">
            <a:solidFill>
              <a:srgbClr val="333333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09" name="Image 5" descr="paella-640.jpg"/>
          <p:cNvPicPr/>
          <p:nvPr/>
        </p:nvPicPr>
        <p:blipFill>
          <a:blip r:embed="rId3"/>
          <a:stretch/>
        </p:blipFill>
        <p:spPr>
          <a:xfrm rot="931800">
            <a:off x="6108840" y="1532160"/>
            <a:ext cx="2627640" cy="197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advTm="10000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ff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ff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EL ESPAÑOL</Template>
  <TotalTime>113</TotalTime>
  <Application>LibreOffice/7.2.5.2$Windows_X86_64 LibreOffice_project/499f9727c189e6ef3471021d6132d4c694f357e5</Application>
  <AppVersion>15.0000</AppVersion>
  <Words>85</Words>
  <Paragraphs>16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2019-01-24T16:31:35Z</dcterms:created>
  <dc:creator>Gaelle RIOU</dc:creator>
  <dc:description/>
  <dc:language>fr-FR</dc:language>
  <cp:lastModifiedBy>Gaelle RIOU</cp:lastModifiedBy>
  <dcterms:modified xsi:type="dcterms:W3CDTF">2022-01-21T14:21:09Z</dcterms:modified>
  <cp:revision>16</cp:revision>
  <dc:subject/>
  <dc:title>EL ESPAÑOL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13</vt:i4>
  </property>
</Properties>
</file>